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3"/>
  </p:notesMasterIdLst>
  <p:handoutMasterIdLst>
    <p:handoutMasterId r:id="rId184"/>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84" r:id="rId36"/>
    <p:sldId id="985" r:id="rId37"/>
    <p:sldId id="986" r:id="rId38"/>
    <p:sldId id="987" r:id="rId39"/>
    <p:sldId id="988" r:id="rId40"/>
    <p:sldId id="989" r:id="rId41"/>
    <p:sldId id="990" r:id="rId42"/>
    <p:sldId id="828" r:id="rId43"/>
    <p:sldId id="829" r:id="rId44"/>
    <p:sldId id="830" r:id="rId45"/>
    <p:sldId id="831" r:id="rId46"/>
    <p:sldId id="834" r:id="rId47"/>
    <p:sldId id="833" r:id="rId48"/>
    <p:sldId id="926" r:id="rId49"/>
    <p:sldId id="949" r:id="rId50"/>
    <p:sldId id="999" r:id="rId51"/>
    <p:sldId id="1000" r:id="rId52"/>
    <p:sldId id="927" r:id="rId53"/>
    <p:sldId id="1021" r:id="rId54"/>
    <p:sldId id="973" r:id="rId55"/>
    <p:sldId id="974" r:id="rId56"/>
    <p:sldId id="975" r:id="rId57"/>
    <p:sldId id="1044" r:id="rId58"/>
    <p:sldId id="524" r:id="rId59"/>
    <p:sldId id="1013" r:id="rId60"/>
    <p:sldId id="1001" r:id="rId61"/>
    <p:sldId id="1002" r:id="rId62"/>
    <p:sldId id="1003" r:id="rId63"/>
    <p:sldId id="1004" r:id="rId64"/>
    <p:sldId id="1006" r:id="rId65"/>
    <p:sldId id="1007" r:id="rId66"/>
    <p:sldId id="1008" r:id="rId67"/>
    <p:sldId id="1009" r:id="rId68"/>
    <p:sldId id="1010" r:id="rId69"/>
    <p:sldId id="1011" r:id="rId70"/>
    <p:sldId id="1018" r:id="rId71"/>
    <p:sldId id="1020" r:id="rId72"/>
    <p:sldId id="1015" r:id="rId73"/>
    <p:sldId id="1016" r:id="rId74"/>
    <p:sldId id="1017" r:id="rId75"/>
    <p:sldId id="950" r:id="rId76"/>
    <p:sldId id="933" r:id="rId77"/>
    <p:sldId id="934" r:id="rId78"/>
    <p:sldId id="951" r:id="rId79"/>
    <p:sldId id="820" r:id="rId80"/>
    <p:sldId id="374" r:id="rId81"/>
    <p:sldId id="383" r:id="rId82"/>
    <p:sldId id="822" r:id="rId83"/>
    <p:sldId id="981" r:id="rId84"/>
    <p:sldId id="935" r:id="rId85"/>
    <p:sldId id="630" r:id="rId86"/>
    <p:sldId id="976" r:id="rId87"/>
    <p:sldId id="928" r:id="rId88"/>
    <p:sldId id="379" r:id="rId89"/>
    <p:sldId id="992" r:id="rId90"/>
    <p:sldId id="993" r:id="rId91"/>
    <p:sldId id="723" r:id="rId92"/>
    <p:sldId id="729" r:id="rId93"/>
    <p:sldId id="972" r:id="rId94"/>
    <p:sldId id="1022" r:id="rId95"/>
    <p:sldId id="1023" r:id="rId96"/>
    <p:sldId id="1024" r:id="rId97"/>
    <p:sldId id="1025" r:id="rId98"/>
    <p:sldId id="1026" r:id="rId99"/>
    <p:sldId id="1027" r:id="rId100"/>
    <p:sldId id="1028" r:id="rId101"/>
    <p:sldId id="977" r:id="rId102"/>
    <p:sldId id="1029" r:id="rId103"/>
    <p:sldId id="1030" r:id="rId104"/>
    <p:sldId id="1031" r:id="rId105"/>
    <p:sldId id="937" r:id="rId106"/>
    <p:sldId id="1032" r:id="rId107"/>
    <p:sldId id="513" r:id="rId108"/>
    <p:sldId id="893" r:id="rId109"/>
    <p:sldId id="954" r:id="rId110"/>
    <p:sldId id="955" r:id="rId111"/>
    <p:sldId id="903" r:id="rId112"/>
    <p:sldId id="938" r:id="rId113"/>
    <p:sldId id="939" r:id="rId114"/>
    <p:sldId id="940" r:id="rId115"/>
    <p:sldId id="941" r:id="rId116"/>
    <p:sldId id="942" r:id="rId117"/>
    <p:sldId id="943" r:id="rId118"/>
    <p:sldId id="944" r:id="rId119"/>
    <p:sldId id="875" r:id="rId120"/>
    <p:sldId id="892" r:id="rId121"/>
    <p:sldId id="998" r:id="rId122"/>
    <p:sldId id="894" r:id="rId123"/>
    <p:sldId id="868" r:id="rId124"/>
    <p:sldId id="970" r:id="rId125"/>
    <p:sldId id="956" r:id="rId126"/>
    <p:sldId id="957" r:id="rId127"/>
    <p:sldId id="958" r:id="rId128"/>
    <p:sldId id="959" r:id="rId129"/>
    <p:sldId id="960" r:id="rId130"/>
    <p:sldId id="961" r:id="rId131"/>
    <p:sldId id="962" r:id="rId132"/>
    <p:sldId id="963" r:id="rId133"/>
    <p:sldId id="964" r:id="rId134"/>
    <p:sldId id="965" r:id="rId135"/>
    <p:sldId id="966" r:id="rId136"/>
    <p:sldId id="967" r:id="rId137"/>
    <p:sldId id="968" r:id="rId138"/>
    <p:sldId id="969" r:id="rId139"/>
    <p:sldId id="952" r:id="rId140"/>
    <p:sldId id="836" r:id="rId141"/>
    <p:sldId id="837" r:id="rId142"/>
    <p:sldId id="860" r:id="rId143"/>
    <p:sldId id="838" r:id="rId144"/>
    <p:sldId id="839" r:id="rId145"/>
    <p:sldId id="840" r:id="rId146"/>
    <p:sldId id="841" r:id="rId147"/>
    <p:sldId id="842" r:id="rId148"/>
    <p:sldId id="867" r:id="rId149"/>
    <p:sldId id="878" r:id="rId150"/>
    <p:sldId id="879" r:id="rId151"/>
    <p:sldId id="880" r:id="rId152"/>
    <p:sldId id="881" r:id="rId153"/>
    <p:sldId id="882" r:id="rId154"/>
    <p:sldId id="883" r:id="rId155"/>
    <p:sldId id="953" r:id="rId156"/>
    <p:sldId id="855" r:id="rId157"/>
    <p:sldId id="856" r:id="rId158"/>
    <p:sldId id="753" r:id="rId159"/>
    <p:sldId id="754" r:id="rId160"/>
    <p:sldId id="755" r:id="rId161"/>
    <p:sldId id="765" r:id="rId162"/>
    <p:sldId id="757" r:id="rId163"/>
    <p:sldId id="761" r:id="rId164"/>
    <p:sldId id="762" r:id="rId165"/>
    <p:sldId id="763" r:id="rId166"/>
    <p:sldId id="764" r:id="rId167"/>
    <p:sldId id="760" r:id="rId168"/>
    <p:sldId id="411" r:id="rId169"/>
    <p:sldId id="1037" r:id="rId170"/>
    <p:sldId id="1038" r:id="rId171"/>
    <p:sldId id="1039" r:id="rId172"/>
    <p:sldId id="1040" r:id="rId173"/>
    <p:sldId id="1041" r:id="rId174"/>
    <p:sldId id="994" r:id="rId175"/>
    <p:sldId id="979" r:id="rId176"/>
    <p:sldId id="991" r:id="rId177"/>
    <p:sldId id="1042" r:id="rId178"/>
    <p:sldId id="1043" r:id="rId179"/>
    <p:sldId id="1033" r:id="rId180"/>
    <p:sldId id="826" r:id="rId181"/>
    <p:sldId id="766" r:id="rId18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86" d="100"/>
          <a:sy n="86" d="100"/>
        </p:scale>
        <p:origin x="90" y="180"/>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4/11/2020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4/11/2020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78</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88</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89</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114</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116</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118</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119</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149</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173</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11/4/2020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11/4/2020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5.wmf"/><Relationship Id="rId4" Type="http://schemas.openxmlformats.org/officeDocument/2006/relationships/oleObject" Target="../embeddings/oleObject1.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7.wmf"/><Relationship Id="rId3" Type="http://schemas.openxmlformats.org/officeDocument/2006/relationships/notesSlide" Target="../notesSlides/notesSlide67.xml"/><Relationship Id="rId7" Type="http://schemas.openxmlformats.org/officeDocument/2006/relationships/image" Target="../media/image121.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0.png"/><Relationship Id="rId11" Type="http://schemas.openxmlformats.org/officeDocument/2006/relationships/image" Target="../media/image123.jpeg"/><Relationship Id="rId5" Type="http://schemas.openxmlformats.org/officeDocument/2006/relationships/image" Target="../media/image119.png"/><Relationship Id="rId10" Type="http://schemas.openxmlformats.org/officeDocument/2006/relationships/image" Target="../media/image122.jpeg"/><Relationship Id="rId4" Type="http://schemas.openxmlformats.org/officeDocument/2006/relationships/image" Target="../media/image118.jpeg"/><Relationship Id="rId9" Type="http://schemas.openxmlformats.org/officeDocument/2006/relationships/image" Target="../media/image116.wmf"/><Relationship Id="rId14" Type="http://schemas.openxmlformats.org/officeDocument/2006/relationships/image" Target="../media/image1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4.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1258482748"/>
              </p:ext>
            </p:extLst>
          </p:nvPr>
        </p:nvGraphicFramePr>
        <p:xfrm>
          <a:off x="191344" y="980728"/>
          <a:ext cx="11881320" cy="537889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1800" dirty="0"/>
                        <a:t>Command</a:t>
                      </a:r>
                      <a:endParaRPr lang="nl-BE" sz="1800" dirty="0"/>
                    </a:p>
                  </a:txBody>
                  <a:tcPr/>
                </a:tc>
                <a:tc>
                  <a:txBody>
                    <a:bodyPr/>
                    <a:lstStyle/>
                    <a:p>
                      <a:r>
                        <a:rPr lang="en-US" sz="1800" dirty="0"/>
                        <a:t>Purpose</a:t>
                      </a:r>
                      <a:endParaRPr lang="nl-BE" sz="18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$&gt;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102</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103</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a:t>
            </a:r>
            <a:r>
              <a:rPr lang="en-US" sz="2100" dirty="0" err="1"/>
              <a:t>env</a:t>
            </a:r>
            <a:r>
              <a:rPr lang="en-US" sz="2100" dirty="0"/>
              <a:t>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GPU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114</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116</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118</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119</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120</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121</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1778453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126</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26138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Tree>
    <p:extLst>
      <p:ext uri="{BB962C8B-B14F-4D97-AF65-F5344CB8AC3E}">
        <p14:creationId xmlns:p14="http://schemas.microsoft.com/office/powerpoint/2010/main" val="275379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131</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149</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44"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892"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893"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1006339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an interactive job to GPU node</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and GPU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cs typeface="Courier New" panose="02070309020205020404" pitchFamily="49" charset="0"/>
              </a:rPr>
              <a:t>or</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watch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 batch GPU job </a:t>
            </a:r>
          </a:p>
          <a:p>
            <a:pPr marL="357188" lvl="2" indent="0">
              <a:buNone/>
              <a:tabLst>
                <a:tab pos="1076325" algn="l"/>
              </a:tabLst>
            </a:pPr>
            <a:r>
              <a:rPr lang="en-US" altLang="zh-TW" sz="2400" dirty="0">
                <a:solidFill>
                  <a:srgbClr val="4E5865"/>
                </a:solidFill>
                <a:ea typeface="新細明體" panose="02020500000000000000" pitchFamily="18" charset="-120"/>
              </a:rPr>
              <a:t>While the job is running get the information about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 and check usage of resources on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ssh</a:t>
            </a:r>
            <a:r>
              <a:rPr lang="en-US" altLang="zh-TW" sz="2400" dirty="0">
                <a:solidFill>
                  <a:srgbClr val="4E5865"/>
                </a:solidFill>
                <a:ea typeface="新細明體" panose="02020500000000000000" pitchFamily="18" charset="-120"/>
              </a:rPr>
              <a:t>,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ea typeface="新細明體" panose="02020500000000000000" pitchFamily="18" charset="-120"/>
                <a:cs typeface="Courier New" panose="02070309020205020404" pitchFamily="49" charset="0"/>
              </a:rPr>
              <a:t>)</a:t>
            </a:r>
            <a:endParaRPr lang="en-US" altLang="zh-TW" sz="2400" dirty="0">
              <a:solidFill>
                <a:srgbClr val="4E5865"/>
              </a:solidFill>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300966" y="324094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00966" y="512968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3" y="47181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600" dirty="0">
                <a:solidFill>
                  <a:srgbClr val="4E5865"/>
                </a:solidFill>
              </a:rPr>
              <a:t>Start </a:t>
            </a:r>
            <a:r>
              <a:rPr lang="nl-BE" sz="2600" dirty="0" err="1">
                <a:solidFill>
                  <a:srgbClr val="4E5865"/>
                </a:solidFill>
              </a:rPr>
              <a:t>an</a:t>
            </a:r>
            <a:r>
              <a:rPr lang="nl-BE" sz="2600" dirty="0">
                <a:solidFill>
                  <a:srgbClr val="4E5865"/>
                </a:solidFill>
              </a:rPr>
              <a:t> </a:t>
            </a:r>
            <a:r>
              <a:rPr lang="nl-BE" sz="2600" dirty="0" err="1">
                <a:solidFill>
                  <a:srgbClr val="4E5865"/>
                </a:solidFill>
              </a:rPr>
              <a:t>interactive</a:t>
            </a:r>
            <a:r>
              <a:rPr lang="nl-BE" sz="2600" dirty="0">
                <a:solidFill>
                  <a:srgbClr val="4E5865"/>
                </a:solidFill>
              </a:rPr>
              <a:t> GPU job</a:t>
            </a:r>
          </a:p>
          <a:p>
            <a:pPr marL="361950" indent="0">
              <a:buNone/>
            </a:pPr>
            <a:r>
              <a:rPr lang="nl-BE" sz="2600" dirty="0">
                <a:solidFill>
                  <a:srgbClr val="4E5865"/>
                </a:solidFill>
                <a:latin typeface="Courier New" panose="02070309020205020404" pitchFamily="49" charset="0"/>
                <a:cs typeface="Courier New" panose="02070309020205020404" pitchFamily="49" charset="0"/>
              </a:rPr>
              <a:t>$ </a:t>
            </a:r>
            <a:r>
              <a:rPr lang="nl-BE" sz="2600" dirty="0" err="1">
                <a:solidFill>
                  <a:srgbClr val="4E5865"/>
                </a:solidFill>
                <a:latin typeface="Courier New" panose="02070309020205020404" pitchFamily="49" charset="0"/>
                <a:cs typeface="Courier New" panose="02070309020205020404" pitchFamily="49" charset="0"/>
              </a:rPr>
              <a:t>qsub</a:t>
            </a:r>
            <a:r>
              <a:rPr lang="nl-BE" sz="2600" dirty="0">
                <a:solidFill>
                  <a:srgbClr val="4E5865"/>
                </a:solidFill>
                <a:latin typeface="Courier New" panose="02070309020205020404" pitchFamily="49" charset="0"/>
                <a:cs typeface="Courier New" panose="02070309020205020404" pitchFamily="49" charset="0"/>
              </a:rPr>
              <a:t> –I –l </a:t>
            </a:r>
            <a:r>
              <a:rPr lang="nl-BE" sz="2600" dirty="0" err="1">
                <a:solidFill>
                  <a:srgbClr val="4E5865"/>
                </a:solidFill>
                <a:latin typeface="Courier New" panose="02070309020205020404" pitchFamily="49" charset="0"/>
                <a:cs typeface="Courier New" panose="02070309020205020404" pitchFamily="49" charset="0"/>
              </a:rPr>
              <a:t>walltime</a:t>
            </a:r>
            <a:r>
              <a:rPr lang="nl-BE" sz="2600" dirty="0">
                <a:solidFill>
                  <a:srgbClr val="4E5865"/>
                </a:solidFill>
                <a:latin typeface="Courier New" panose="02070309020205020404" pitchFamily="49" charset="0"/>
                <a:cs typeface="Courier New" panose="02070309020205020404" pitchFamily="49" charset="0"/>
              </a:rPr>
              <a:t>=30:00 –l </a:t>
            </a:r>
            <a:r>
              <a:rPr lang="nl-BE" sz="2600" dirty="0" err="1">
                <a:solidFill>
                  <a:srgbClr val="4E5865"/>
                </a:solidFill>
                <a:latin typeface="Courier New" panose="02070309020205020404" pitchFamily="49" charset="0"/>
                <a:cs typeface="Courier New" panose="02070309020205020404" pitchFamily="49" charset="0"/>
              </a:rPr>
              <a:t>nodes</a:t>
            </a:r>
            <a:r>
              <a:rPr lang="nl-BE" sz="2600" dirty="0">
                <a:solidFill>
                  <a:srgbClr val="4E5865"/>
                </a:solidFill>
                <a:latin typeface="Courier New" panose="02070309020205020404" pitchFamily="49" charset="0"/>
                <a:cs typeface="Courier New" panose="02070309020205020404" pitchFamily="49" charset="0"/>
              </a:rPr>
              <a:t>=1:ppn=9:gpus=1 –l </a:t>
            </a:r>
            <a:r>
              <a:rPr lang="nl-BE" sz="2600" dirty="0" err="1">
                <a:solidFill>
                  <a:srgbClr val="4E5865"/>
                </a:solidFill>
                <a:latin typeface="Courier New" panose="02070309020205020404" pitchFamily="49" charset="0"/>
                <a:cs typeface="Courier New" panose="02070309020205020404" pitchFamily="49" charset="0"/>
              </a:rPr>
              <a:t>partition</a:t>
            </a:r>
            <a:r>
              <a:rPr lang="nl-BE" sz="2600" dirty="0">
                <a:solidFill>
                  <a:srgbClr val="4E5865"/>
                </a:solidFill>
                <a:latin typeface="Courier New" panose="02070309020205020404" pitchFamily="49" charset="0"/>
                <a:cs typeface="Courier New" panose="02070309020205020404" pitchFamily="49" charset="0"/>
              </a:rPr>
              <a:t>=</a:t>
            </a:r>
            <a:r>
              <a:rPr lang="nl-BE" sz="2600" dirty="0" err="1">
                <a:solidFill>
                  <a:srgbClr val="4E5865"/>
                </a:solidFill>
                <a:latin typeface="Courier New" panose="02070309020205020404" pitchFamily="49" charset="0"/>
                <a:cs typeface="Courier New" panose="02070309020205020404" pitchFamily="49" charset="0"/>
              </a:rPr>
              <a:t>gpu</a:t>
            </a:r>
            <a:r>
              <a:rPr lang="nl-BE" sz="2600" dirty="0">
                <a:solidFill>
                  <a:srgbClr val="4E5865"/>
                </a:solidFill>
                <a:latin typeface="Courier New" panose="02070309020205020404" pitchFamily="49" charset="0"/>
                <a:cs typeface="Courier New" panose="02070309020205020404" pitchFamily="49" charset="0"/>
              </a:rPr>
              <a:t> –A </a:t>
            </a:r>
            <a:r>
              <a:rPr lang="nl-BE" sz="2600" dirty="0" err="1">
                <a:solidFill>
                  <a:srgbClr val="4E5865"/>
                </a:solidFill>
                <a:latin typeface="Courier New" panose="02070309020205020404" pitchFamily="49" charset="0"/>
                <a:cs typeface="Courier New" panose="02070309020205020404" pitchFamily="49" charset="0"/>
              </a:rPr>
              <a:t>default_project</a:t>
            </a:r>
            <a:endParaRPr lang="nl-BE" sz="2600" dirty="0">
              <a:solidFill>
                <a:srgbClr val="4E5865"/>
              </a:solidFill>
              <a:latin typeface="Courier New" panose="02070309020205020404" pitchFamily="49" charset="0"/>
              <a:cs typeface="Courier New" panose="02070309020205020404" pitchFamily="49" charset="0"/>
            </a:endParaRPr>
          </a:p>
          <a:p>
            <a:pPr marL="361950" indent="0">
              <a:buNone/>
            </a:pPr>
            <a:r>
              <a:rPr lang="nl-BE" sz="2600" dirty="0" err="1">
                <a:solidFill>
                  <a:srgbClr val="4E5865"/>
                </a:solidFill>
              </a:rPr>
              <a:t>Activate</a:t>
            </a:r>
            <a:r>
              <a:rPr lang="nl-BE" sz="2600" dirty="0">
                <a:solidFill>
                  <a:srgbClr val="4E5865"/>
                </a:solidFill>
              </a:rPr>
              <a:t> </a:t>
            </a:r>
            <a:r>
              <a:rPr lang="nl-BE" sz="2600" dirty="0" err="1">
                <a:solidFill>
                  <a:srgbClr val="4E5865"/>
                </a:solidFill>
              </a:rPr>
              <a:t>conda</a:t>
            </a:r>
            <a:r>
              <a:rPr lang="nl-BE" sz="2600" dirty="0">
                <a:solidFill>
                  <a:srgbClr val="4E5865"/>
                </a:solidFill>
              </a:rPr>
              <a:t> environment</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600" dirty="0">
                <a:solidFill>
                  <a:srgbClr val="4E5865"/>
                </a:solidFill>
              </a:rPr>
              <a:t>Go to your working directory (you can use </a:t>
            </a:r>
            <a:r>
              <a:rPr lang="en-US" sz="2600" dirty="0">
                <a:solidFill>
                  <a:srgbClr val="4E5865"/>
                </a:solidFill>
                <a:latin typeface="Courier New" panose="02070309020205020404" pitchFamily="49" charset="0"/>
                <a:cs typeface="Courier New" panose="02070309020205020404" pitchFamily="49" charset="0"/>
              </a:rPr>
              <a:t>$PBS_O_WORKDIR </a:t>
            </a:r>
            <a:r>
              <a:rPr lang="en-US" sz="2600" dirty="0">
                <a:solidFill>
                  <a:srgbClr val="4E5865"/>
                </a:solidFill>
              </a:rPr>
              <a:t>if you </a:t>
            </a:r>
            <a:r>
              <a:rPr lang="en-US" sz="2600" dirty="0" err="1">
                <a:solidFill>
                  <a:srgbClr val="4E5865"/>
                </a:solidFill>
              </a:rPr>
              <a:t>qsub</a:t>
            </a:r>
            <a:r>
              <a:rPr lang="en-US" sz="2600" dirty="0">
                <a:solidFill>
                  <a:srgbClr val="4E5865"/>
                </a:solidFill>
              </a:rPr>
              <a:t> from there)</a:t>
            </a:r>
            <a:br>
              <a:rPr lang="en-US" sz="2600" dirty="0">
                <a:solidFill>
                  <a:srgbClr val="4E5865"/>
                </a:solidFill>
              </a:rPr>
            </a:br>
            <a:r>
              <a:rPr lang="en-US" sz="2600" dirty="0">
                <a:solidFill>
                  <a:srgbClr val="4E5865"/>
                </a:solidFill>
              </a:rPr>
              <a:t>Start notebook</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${USER:3}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30468 --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600" dirty="0">
                <a:solidFill>
                  <a:srgbClr val="4E5865"/>
                </a:solidFill>
                <a:cs typeface="Courier New" panose="02070309020205020404" pitchFamily="49" charset="0"/>
              </a:rPr>
              <a:t>Open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link in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browser in NX </a:t>
            </a:r>
            <a:r>
              <a:rPr lang="nl-BE" sz="2600" dirty="0" err="1">
                <a:solidFill>
                  <a:srgbClr val="4E5865"/>
                </a:solidFill>
                <a:cs typeface="Courier New" panose="02070309020205020404" pitchFamily="49" charset="0"/>
              </a:rPr>
              <a:t>and</a:t>
            </a:r>
            <a:r>
              <a:rPr lang="nl-BE" sz="2600" dirty="0">
                <a:solidFill>
                  <a:srgbClr val="4E5865"/>
                </a:solidFill>
                <a:cs typeface="Courier New" panose="02070309020205020404" pitchFamily="49" charset="0"/>
              </a:rPr>
              <a:t> test </a:t>
            </a:r>
            <a:r>
              <a:rPr lang="nl-BE" sz="2600" dirty="0" err="1">
                <a:solidFill>
                  <a:srgbClr val="4E5865"/>
                </a:solidFill>
                <a:cs typeface="Courier New" panose="02070309020205020404" pitchFamily="49" charset="0"/>
              </a:rPr>
              <a:t>your</a:t>
            </a:r>
            <a:r>
              <a:rPr lang="nl-BE" sz="26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305811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396861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7519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316476" y="614836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173</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175</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724596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5" name="Table 4"/>
          <p:cNvGraphicFramePr>
            <a:graphicFrameLocks noGrp="1"/>
          </p:cNvGraphicFramePr>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a:t>Name</a:t>
                      </a:r>
                    </a:p>
                  </a:txBody>
                  <a:tcPr marL="68580" marR="68580" marT="34290" marB="34290"/>
                </a:tc>
                <a:tc>
                  <a:txBody>
                    <a:bodyPr/>
                    <a:lstStyle/>
                    <a:p>
                      <a:r>
                        <a:rPr lang="en-US" sz="1400"/>
                        <a:t>Variable</a:t>
                      </a:r>
                      <a:endParaRPr lang="en-US" sz="1400" dirty="0"/>
                    </a:p>
                  </a:txBody>
                  <a:tcPr marL="68580" marR="68580" marT="34290" marB="34290"/>
                </a:tc>
                <a:tc>
                  <a:txBody>
                    <a:bodyPr/>
                    <a:lstStyle/>
                    <a:p>
                      <a:r>
                        <a:rPr lang="en-US" sz="1400"/>
                        <a:t>Type</a:t>
                      </a:r>
                      <a:endParaRPr lang="en-US" sz="1400" dirty="0"/>
                    </a:p>
                  </a:txBody>
                  <a:tcPr marL="68580" marR="68580" marT="34290" marB="34290"/>
                </a:tc>
                <a:tc>
                  <a:txBody>
                    <a:bodyPr/>
                    <a:lstStyle/>
                    <a:p>
                      <a:r>
                        <a:rPr lang="en-US" sz="1400"/>
                        <a:t>Access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Backup</a:t>
                      </a:r>
                    </a:p>
                    <a:p>
                      <a:endParaRPr lang="en-US" sz="1400" dirty="0"/>
                    </a:p>
                  </a:txBody>
                  <a:tcPr marL="68580" marR="68580" marT="34290" marB="34290"/>
                </a:tc>
                <a:tc>
                  <a:txBody>
                    <a:bodyPr/>
                    <a:lstStyle/>
                    <a:p>
                      <a:r>
                        <a:rPr lang="en-US" sz="140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/user/</a:t>
                      </a:r>
                      <a:r>
                        <a:rPr lang="en-US" sz="1400" dirty="0" err="1"/>
                        <a:t>leuven</a:t>
                      </a:r>
                      <a:r>
                        <a:rPr lang="en-US" sz="1400" dirty="0"/>
                        <a:t>/30X/vsc30XXX</a:t>
                      </a:r>
                    </a:p>
                  </a:txBody>
                  <a:tcPr marL="68580" marR="68580" marT="34290" marB="34290"/>
                </a:tc>
                <a:tc>
                  <a:txBody>
                    <a:bodyPr/>
                    <a:lstStyle/>
                    <a:p>
                      <a:r>
                        <a:rPr lang="en-US" sz="1400" dirty="0"/>
                        <a:t>$VSC_</a:t>
                      </a:r>
                      <a:r>
                        <a:rPr lang="pl-PL" sz="1400" dirty="0"/>
                        <a:t>HOME</a:t>
                      </a:r>
                      <a:endParaRPr lang="en-US" sz="1400" dirty="0"/>
                    </a:p>
                  </a:txBody>
                  <a:tcPr marL="68580" marR="68580" marT="34290" marB="34290"/>
                </a:tc>
                <a:tc>
                  <a:txBody>
                    <a:bodyPr/>
                    <a:lstStyle/>
                    <a:p>
                      <a:pPr algn="ctr"/>
                      <a:r>
                        <a:rPr lang="pl-PL" sz="1400" dirty="0"/>
                        <a:t>N</a:t>
                      </a:r>
                      <a:r>
                        <a:rPr lang="en-US" sz="1400" dirty="0"/>
                        <a:t>FS</a:t>
                      </a:r>
                    </a:p>
                  </a:txBody>
                  <a:tcPr marL="68580" marR="68580" marT="34290" marB="34290"/>
                </a:tc>
                <a:tc>
                  <a:txBody>
                    <a:bodyPr/>
                    <a:lstStyle/>
                    <a:p>
                      <a:pPr algn="ctr"/>
                      <a:r>
                        <a:rPr lang="en-US" sz="1400" dirty="0"/>
                        <a:t>Global</a:t>
                      </a:r>
                    </a:p>
                  </a:txBody>
                  <a:tcPr marL="68580" marR="68580" marT="34290" marB="34290"/>
                </a:tc>
                <a:tc>
                  <a:txBody>
                    <a:bodyPr/>
                    <a:lstStyle/>
                    <a:p>
                      <a:pPr algn="ctr"/>
                      <a:r>
                        <a:rPr lang="pl-PL" sz="1400" dirty="0"/>
                        <a:t>YES</a:t>
                      </a:r>
                      <a:r>
                        <a:rPr lang="en-US" sz="1400" dirty="0"/>
                        <a:t> </a:t>
                      </a:r>
                      <a:r>
                        <a:rPr lang="en-US" sz="1200" dirty="0"/>
                        <a:t>(h/d/w)</a:t>
                      </a:r>
                    </a:p>
                  </a:txBody>
                  <a:tcPr marL="68580" marR="68580" marT="34290" marB="34290"/>
                </a:tc>
                <a:tc>
                  <a:txBody>
                    <a:bodyPr/>
                    <a:lstStyle/>
                    <a:p>
                      <a:pPr algn="r"/>
                      <a:r>
                        <a:rPr lang="pl-PL" sz="1400" dirty="0"/>
                        <a:t>3</a:t>
                      </a:r>
                      <a:r>
                        <a:rPr lang="en-US" sz="1400" dirty="0"/>
                        <a:t> GB</a:t>
                      </a:r>
                    </a:p>
                  </a:txBody>
                  <a:tcPr marL="68580" marR="68580" marT="34290" marB="34290"/>
                </a:tc>
                <a:extLst>
                  <a:ext uri="{0D108BD9-81ED-4DB2-BD59-A6C34878D82A}">
                    <a16:rowId xmlns:a16="http://schemas.microsoft.com/office/drawing/2014/main" val="10001"/>
                  </a:ext>
                </a:extLst>
              </a:tr>
              <a:tr h="274257">
                <a:tc>
                  <a:txBody>
                    <a:bodyPr/>
                    <a:lstStyle/>
                    <a:p>
                      <a:r>
                        <a:rPr lang="en-US" sz="1400" dirty="0"/>
                        <a:t>/data/</a:t>
                      </a:r>
                      <a:r>
                        <a:rPr lang="en-US" sz="1400" dirty="0" err="1"/>
                        <a:t>leuven</a:t>
                      </a:r>
                      <a:r>
                        <a:rPr lang="en-US" sz="1400" dirty="0"/>
                        <a:t>/30X/vsc30XXX</a:t>
                      </a:r>
                    </a:p>
                  </a:txBody>
                  <a:tcPr marL="68580" marR="68580" marT="34290" marB="34290"/>
                </a:tc>
                <a:tc>
                  <a:txBody>
                    <a:bodyPr/>
                    <a:lstStyle/>
                    <a:p>
                      <a:r>
                        <a:rPr lang="en-US" sz="1400" dirty="0"/>
                        <a:t>$VSC_DATA</a:t>
                      </a:r>
                    </a:p>
                  </a:txBody>
                  <a:tcPr marL="68580" marR="68580" marT="34290" marB="34290"/>
                </a:tc>
                <a:tc>
                  <a:txBody>
                    <a:bodyPr/>
                    <a:lstStyle/>
                    <a:p>
                      <a:pPr algn="ctr"/>
                      <a:r>
                        <a:rPr lang="en-US" sz="1400"/>
                        <a:t>NFS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en-US" sz="1400" dirty="0"/>
                        <a:t>YES </a:t>
                      </a:r>
                      <a:r>
                        <a:rPr lang="en-US" sz="1200" dirty="0"/>
                        <a:t>(h/d/w)</a:t>
                      </a:r>
                    </a:p>
                  </a:txBody>
                  <a:tcPr marL="68580" marR="68580" marT="34290" marB="34290"/>
                </a:tc>
                <a:tc>
                  <a:txBody>
                    <a:bodyPr/>
                    <a:lstStyle/>
                    <a:p>
                      <a:pPr algn="r"/>
                      <a:r>
                        <a:rPr lang="pl-PL" sz="1400"/>
                        <a:t>75</a:t>
                      </a:r>
                      <a:r>
                        <a:rPr lang="en-US" sz="140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pl-PL" sz="1400" dirty="0" err="1"/>
                        <a:t>scratch</a:t>
                      </a:r>
                      <a:r>
                        <a:rPr lang="en-US" sz="1400" dirty="0"/>
                        <a:t>/</a:t>
                      </a:r>
                      <a:r>
                        <a:rPr lang="en-US" sz="1400" dirty="0" err="1"/>
                        <a:t>leuven</a:t>
                      </a:r>
                      <a:r>
                        <a:rPr lang="en-US" sz="1400" dirty="0"/>
                        <a:t>/30X/vsc30XXX</a:t>
                      </a:r>
                    </a:p>
                  </a:txBody>
                  <a:tcPr marL="68580" marR="68580" marT="34290" marB="34290"/>
                </a:tc>
                <a:tc>
                  <a:txBody>
                    <a:bodyPr/>
                    <a:lstStyle/>
                    <a:p>
                      <a:r>
                        <a:rPr lang="en-US" sz="1400" dirty="0"/>
                        <a:t>$VSC_SCRATCH</a:t>
                      </a:r>
                    </a:p>
                    <a:p>
                      <a:r>
                        <a:rPr lang="en-US" sz="1400" dirty="0"/>
                        <a:t>$VSC_SCRATCH_SITE</a:t>
                      </a:r>
                    </a:p>
                  </a:txBody>
                  <a:tcPr marL="68580" marR="68580" marT="34290" marB="34290"/>
                </a:tc>
                <a:tc>
                  <a:txBody>
                    <a:bodyPr/>
                    <a:lstStyle/>
                    <a:p>
                      <a:pPr algn="ctr"/>
                      <a:r>
                        <a:rPr lang="pl-PL" sz="1400" dirty="0"/>
                        <a:t>GPFS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pl-PL" sz="1400" dirty="0"/>
                        <a:t>NO</a:t>
                      </a:r>
                      <a:endParaRPr lang="en-US" sz="1400" dirty="0"/>
                    </a:p>
                  </a:txBody>
                  <a:tcPr marL="68580" marR="68580" marT="34290" marB="34290"/>
                </a:tc>
                <a:tc>
                  <a:txBody>
                    <a:bodyPr/>
                    <a:lstStyle/>
                    <a:p>
                      <a:pPr algn="r"/>
                      <a:r>
                        <a:rPr lang="pl-PL" sz="1400" baseline="0" dirty="0"/>
                        <a:t>100</a:t>
                      </a:r>
                      <a:r>
                        <a:rPr lang="en-US" sz="1400" baseline="0" dirty="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a:t>/</a:t>
                      </a:r>
                      <a:r>
                        <a:rPr lang="en-US" sz="1400" dirty="0" err="1"/>
                        <a:t>node_scratch</a:t>
                      </a:r>
                      <a:r>
                        <a:rPr lang="pl-PL" sz="1400" dirty="0"/>
                        <a:t> (</a:t>
                      </a:r>
                      <a:r>
                        <a:rPr lang="en-US" sz="1400" dirty="0"/>
                        <a:t>Genius</a:t>
                      </a:r>
                      <a:r>
                        <a:rPr lang="pl-PL" sz="1400" dirty="0"/>
                        <a:t>)</a:t>
                      </a:r>
                      <a:endParaRPr lang="en-US" sz="1400" dirty="0"/>
                    </a:p>
                  </a:txBody>
                  <a:tcPr marL="68580" marR="68580" marT="34290" marB="34290"/>
                </a:tc>
                <a:tc>
                  <a:txBody>
                    <a:bodyPr/>
                    <a:lstStyle/>
                    <a:p>
                      <a:r>
                        <a:rPr lang="en-US" sz="1400" dirty="0"/>
                        <a:t>$VSC_SCRATCH_NODE</a:t>
                      </a:r>
                    </a:p>
                  </a:txBody>
                  <a:tcPr marL="68580" marR="68580" marT="34290" marB="34290"/>
                </a:tc>
                <a:tc>
                  <a:txBody>
                    <a:bodyPr/>
                    <a:lstStyle/>
                    <a:p>
                      <a:pPr algn="ctr"/>
                      <a:r>
                        <a:rPr lang="en-US" sz="1400" dirty="0"/>
                        <a:t>ext4</a:t>
                      </a:r>
                    </a:p>
                  </a:txBody>
                  <a:tcPr marL="68580" marR="68580" marT="34290" marB="34290"/>
                </a:tc>
                <a:tc>
                  <a:txBody>
                    <a:bodyPr/>
                    <a:lstStyle/>
                    <a:p>
                      <a:pPr algn="ctr"/>
                      <a:r>
                        <a:rPr lang="en-US" sz="1400" dirty="0"/>
                        <a:t>Local</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200GB</a:t>
                      </a:r>
                    </a:p>
                  </a:txBody>
                  <a:tcPr marL="68580" marR="68580" marT="34290" marB="34290"/>
                </a:tc>
                <a:extLst>
                  <a:ext uri="{0D108BD9-81ED-4DB2-BD59-A6C34878D82A}">
                    <a16:rowId xmlns:a16="http://schemas.microsoft.com/office/drawing/2014/main" val="10006"/>
                  </a:ext>
                </a:extLst>
              </a:tr>
              <a:tr h="360827">
                <a:tc>
                  <a:txBody>
                    <a:bodyPr/>
                    <a:lstStyle/>
                    <a:p>
                      <a:r>
                        <a:rPr lang="en-US" sz="1400" dirty="0"/>
                        <a:t>/archive/</a:t>
                      </a:r>
                      <a:r>
                        <a:rPr lang="en-US" sz="1400" dirty="0" err="1"/>
                        <a:t>leuven</a:t>
                      </a:r>
                      <a:r>
                        <a:rPr lang="en-US" sz="1400" dirty="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r>
                        <a:rPr lang="en-US" sz="1400" baseline="0" dirty="0"/>
                        <a:t> </a:t>
                      </a:r>
                      <a:r>
                        <a:rPr lang="en-US" sz="1200" baseline="0" dirty="0"/>
                        <a:t>(mirrored)</a:t>
                      </a:r>
                      <a:endParaRPr lang="en-US" sz="1200" dirty="0"/>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a:t>/staging/</a:t>
                      </a:r>
                      <a:r>
                        <a:rPr lang="en-US" sz="1400" dirty="0" err="1"/>
                        <a:t>leuven</a:t>
                      </a:r>
                      <a:r>
                        <a:rPr lang="en-US" sz="1400" dirty="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br>
                <a:rPr lang="en-US" sz="1400" dirty="0"/>
              </a:br>
              <a:r>
                <a:rPr lang="pl-PL" sz="1400" dirty="0"/>
                <a:t>(</a:t>
              </a:r>
              <a:r>
                <a:rPr lang="pl-PL" sz="1400" dirty="0" err="1"/>
                <a:t>mount</a:t>
              </a:r>
              <a:r>
                <a:rPr lang="pl-PL" sz="1400" dirty="0"/>
                <a:t> point </a:t>
              </a:r>
              <a:r>
                <a:rPr lang="pl-PL" sz="1400" dirty="0" err="1"/>
                <a:t>can</a:t>
              </a:r>
              <a:r>
                <a:rPr lang="pl-PL" sz="1400" dirty="0"/>
                <a:t> </a:t>
              </a:r>
              <a:r>
                <a:rPr lang="pl-PL" sz="1400" dirty="0" err="1"/>
                <a:t>change</a:t>
              </a:r>
              <a:r>
                <a:rPr lang="pl-PL" sz="1400" dirty="0"/>
                <a:t>)</a:t>
              </a:r>
              <a:endParaRPr lang="en-US" sz="1400" dirty="0"/>
            </a:p>
            <a:p>
              <a:endParaRPr lang="en-US" sz="1400" dirty="0"/>
            </a:p>
            <a:p>
              <a:r>
                <a:rPr lang="en-US" sz="1400" dirty="0"/>
                <a:t>Use $VSC_HOME for /user/</a:t>
              </a:r>
              <a:r>
                <a:rPr lang="en-US" sz="1400" dirty="0" err="1"/>
                <a:t>leuven</a:t>
              </a:r>
              <a:r>
                <a:rPr lang="en-US" sz="1400" dirty="0"/>
                <a:t>/304/vsc30468</a:t>
              </a:r>
            </a:p>
            <a:p>
              <a:r>
                <a:rPr lang="en-US" sz="1400" dirty="0"/>
                <a:t>        $VSC_DATA  for /data/</a:t>
              </a:r>
              <a:r>
                <a:rPr lang="en-US" sz="1400" dirty="0" err="1"/>
                <a:t>leuven</a:t>
              </a:r>
              <a:r>
                <a:rPr lang="en-US" sz="1400" dirty="0"/>
                <a:t>/304/vsc30468</a:t>
              </a:r>
            </a:p>
            <a:p>
              <a:r>
                <a:rPr lang="en-US" sz="1400" dirty="0"/>
                <a:t>        $VSC_SCRATCH  for /scratch/</a:t>
              </a:r>
              <a:r>
                <a:rPr lang="en-US" sz="1400" dirty="0" err="1"/>
                <a:t>leuven</a:t>
              </a:r>
              <a:r>
                <a:rPr lang="en-US" sz="1400" dirty="0"/>
                <a:t>/304/vsc30468</a:t>
              </a:r>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a:t>
            </a:r>
            <a:r>
              <a:rPr lang="en-US"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nvGraphicFramePr>
        <p:xfrm>
          <a:off x="1643803" y="2492896"/>
          <a:ext cx="7848872" cy="336296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a:t>Cluster / Partition</a:t>
                      </a:r>
                      <a:endParaRPr lang="nl-BE" dirty="0"/>
                    </a:p>
                  </a:txBody>
                  <a:tcPr/>
                </a:tc>
                <a:tc>
                  <a:txBody>
                    <a:bodyPr/>
                    <a:lstStyle/>
                    <a:p>
                      <a:r>
                        <a:rPr lang="en-US"/>
                        <a:t>&lt;hostname&gt;</a:t>
                      </a:r>
                      <a:endParaRPr lang="nl-BE"/>
                    </a:p>
                  </a:txBody>
                  <a:tcPr/>
                </a:tc>
                <a:tc>
                  <a:txBody>
                    <a:bodyPr/>
                    <a:lstStyle/>
                    <a:p>
                      <a:r>
                        <a:rPr lang="en-US"/>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a:t>ThinKing</a:t>
                      </a:r>
                      <a:endParaRPr lang="nl-BE" dirty="0"/>
                    </a:p>
                  </a:txBody>
                  <a:tcPr/>
                </a:tc>
                <a:tc>
                  <a:txBody>
                    <a:bodyPr/>
                    <a:lstStyle/>
                    <a:p>
                      <a:r>
                        <a:rPr lang="en-US" dirty="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login7-tier2.hpc.kuleuven.be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Haswell</a:t>
                      </a:r>
                      <a:r>
                        <a:rPr lang="en-US" dirty="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a:t>Genius</a:t>
                      </a:r>
                      <a:endParaRPr lang="nl-BE" dirty="0"/>
                    </a:p>
                  </a:txBody>
                  <a:tcPr/>
                </a:tc>
                <a:tc>
                  <a:txBody>
                    <a:bodyPr/>
                    <a:lstStyle/>
                    <a:p>
                      <a:r>
                        <a:rPr lang="en-US" b="1" dirty="0">
                          <a:latin typeface="Courier New" panose="02070309020205020404" pitchFamily="49" charset="0"/>
                          <a:cs typeface="Courier New" panose="02070309020205020404" pitchFamily="49" charset="0"/>
                        </a:rPr>
                        <a:t>login.hpc.kuleuven.be</a:t>
                      </a:r>
                      <a:br>
                        <a:rPr lang="en-US" b="1" dirty="0">
                          <a:latin typeface="Courier New" panose="02070309020205020404" pitchFamily="49" charset="0"/>
                          <a:cs typeface="Courier New" panose="02070309020205020404" pitchFamily="49" charset="0"/>
                        </a:rPr>
                      </a:br>
                      <a:r>
                        <a:rPr lang="en-US" b="0" dirty="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Nvidia</a:t>
                      </a:r>
                      <a:r>
                        <a:rPr lang="en-US" baseline="0" dirty="0"/>
                        <a:t> </a:t>
                      </a:r>
                      <a:r>
                        <a:rPr lang="en-US" baseline="0" dirty="0" err="1"/>
                        <a:t>Quadro</a:t>
                      </a:r>
                      <a:r>
                        <a:rPr lang="en-US" baseline="0" dirty="0"/>
                        <a:t> P6000</a:t>
                      </a:r>
                    </a:p>
                  </a:txBody>
                  <a:tcPr/>
                </a:tc>
                <a:extLst>
                  <a:ext uri="{0D108BD9-81ED-4DB2-BD59-A6C34878D82A}">
                    <a16:rowId xmlns:a16="http://schemas.microsoft.com/office/drawing/2014/main" val="2605234728"/>
                  </a:ext>
                </a:extLst>
              </a:tr>
              <a:tr h="370840">
                <a:tc>
                  <a:txBody>
                    <a:bodyPr/>
                    <a:lstStyle/>
                    <a:p>
                      <a:r>
                        <a:rPr lang="en-US" dirty="0"/>
                        <a:t>Superdome</a:t>
                      </a:r>
                      <a:endParaRPr lang="nl-BE" dirty="0"/>
                    </a:p>
                  </a:txBody>
                  <a:tcPr/>
                </a:tc>
                <a:tc>
                  <a:txBody>
                    <a:bodyPr/>
                    <a:lstStyle/>
                    <a:p>
                      <a:r>
                        <a:rPr lang="en-US" b="0" dirty="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module load superdome; partition=superdome</a:t>
                      </a:r>
                    </a:p>
                  </a:txBody>
                  <a:tcPr/>
                </a:tc>
                <a:extLst>
                  <a:ext uri="{0D108BD9-81ED-4DB2-BD59-A6C34878D82A}">
                    <a16:rowId xmlns:a16="http://schemas.microsoft.com/office/drawing/2014/main" val="1572608004"/>
                  </a:ext>
                </a:extLst>
              </a:tr>
              <a:tr h="370840">
                <a:tc>
                  <a:txBody>
                    <a:bodyPr/>
                    <a:lstStyle/>
                    <a:p>
                      <a:r>
                        <a:rPr lang="en-US" dirty="0"/>
                        <a:t>AMD</a:t>
                      </a:r>
                      <a:endParaRPr lang="nl-BE" dirty="0"/>
                    </a:p>
                  </a:txBody>
                  <a:tcPr/>
                </a:tc>
                <a:tc>
                  <a:txBody>
                    <a:bodyPr/>
                    <a:lstStyle/>
                    <a:p>
                      <a:r>
                        <a:rPr lang="en-US" b="0" dirty="0">
                          <a:latin typeface="+mn-lt"/>
                          <a:cs typeface="Courier New" panose="02070309020205020404" pitchFamily="49" charset="0"/>
                        </a:rPr>
                        <a:t>Any Genius</a:t>
                      </a:r>
                      <a:r>
                        <a:rPr lang="en-US" b="0" baseline="0" dirty="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Partition=</a:t>
                      </a:r>
                      <a:r>
                        <a:rPr lang="en-US" baseline="0" dirty="0" err="1">
                          <a:latin typeface="Courier New" panose="02070309020205020404" pitchFamily="49" charset="0"/>
                          <a:cs typeface="Courier New" panose="02070309020205020404" pitchFamily="49" charset="0"/>
                        </a:rPr>
                        <a:t>amd</a:t>
                      </a:r>
                      <a:endParaRPr lang="en-US" baseline="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Compilers: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Never mix 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a:latin typeface="Courier New" panose="02070309020205020404" pitchFamily="49" charset="0"/>
                          <a:cs typeface="Courier New" panose="02070309020205020404" pitchFamily="49" charset="0"/>
                        </a:rPr>
                        <a:t>module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Python-related</a:t>
                      </a:r>
                      <a:r>
                        <a:rPr lang="en-US" baseline="0" dirty="0"/>
                        <a:t> modules</a:t>
                      </a:r>
                      <a:endParaRPr lang="nl-BE" dirty="0"/>
                    </a:p>
                  </a:txBody>
                  <a:tcPr/>
                </a:tc>
                <a:extLst>
                  <a:ext uri="{0D108BD9-81ED-4DB2-BD59-A6C34878D82A}">
                    <a16:rowId xmlns:a16="http://schemas.microsoft.com/office/drawing/2014/main" val="3648460249"/>
                  </a:ext>
                </a:extLst>
              </a:tr>
              <a:tr h="370840">
                <a:tc>
                  <a:txBody>
                    <a:bodyPr/>
                    <a:lstStyle/>
                    <a:p>
                      <a:r>
                        <a:rPr lang="en-US" dirty="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Remove all modules</a:t>
                      </a:r>
                      <a:r>
                        <a:rPr lang="en-US" baseline="0" dirty="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If you cannot, ask us for help</a:t>
            </a:r>
          </a:p>
          <a:p>
            <a:r>
              <a:rPr lang="en-US" sz="2000" dirty="0"/>
              <a:t>Python/R packages for AI and ML must be installed by the users themselves</a:t>
            </a:r>
          </a:p>
          <a:p>
            <a:r>
              <a:rPr lang="en-US" sz="2000" dirty="0"/>
              <a:t>Install </a:t>
            </a:r>
            <a:r>
              <a:rPr lang="en-US" sz="2000" dirty="0" err="1"/>
              <a:t>miniconda</a:t>
            </a:r>
            <a:r>
              <a:rPr lang="en-US" sz="2000" dirty="0"/>
              <a:t> in your $VSC_DATA</a:t>
            </a:r>
            <a:br>
              <a:rPr lang="en-US" sz="2000" dirty="0"/>
            </a:b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$&gt; bash Miniconda3-latest-Linux-x86_64.sh -p $VSC_DATA/miniconda3 </a:t>
            </a:r>
            <a:endParaRPr lang="en-US" sz="2000" dirty="0"/>
          </a:p>
          <a:p>
            <a:r>
              <a:rPr lang="en-US" sz="2000" dirty="0"/>
              <a:t>Create </a:t>
            </a:r>
            <a:r>
              <a:rPr lang="en-US" sz="2000" dirty="0" err="1"/>
              <a:t>conda</a:t>
            </a:r>
            <a:r>
              <a:rPr lang="en-US" sz="2000" dirty="0"/>
              <a:t> environment per every project</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create –n </a:t>
            </a:r>
            <a:r>
              <a:rPr lang="en-US" sz="2000" dirty="0" err="1">
                <a:latin typeface="Courier New" panose="02070309020205020404" pitchFamily="49" charset="0"/>
                <a:cs typeface="Courier New" panose="02070309020205020404" pitchFamily="49" charset="0"/>
              </a:rPr>
              <a:t>EnvTF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tensorflow-gpu</a:t>
            </a:r>
            <a:r>
              <a:rPr lang="en-US" sz="2000" dirty="0">
                <a:latin typeface="Courier New" panose="02070309020205020404" pitchFamily="49" charset="0"/>
                <a:cs typeface="Courier New" panose="02070309020205020404" pitchFamily="49" charset="0"/>
              </a:rPr>
              <a:t>=2.0.0 </a:t>
            </a:r>
            <a:r>
              <a:rPr lang="en-US" sz="2000" dirty="0" err="1">
                <a:latin typeface="Courier New" panose="02070309020205020404" pitchFamily="49" charset="0"/>
                <a:cs typeface="Courier New" panose="02070309020205020404" pitchFamily="49" charset="0"/>
              </a:rPr>
              <a:t>pytorch</a:t>
            </a:r>
            <a:endParaRPr lang="en-US" sz="2000" dirty="0"/>
          </a:p>
          <a:p>
            <a:r>
              <a:rPr lang="en-US" sz="2000" dirty="0"/>
              <a:t>Use your own </a:t>
            </a:r>
            <a:r>
              <a:rPr lang="en-US" sz="2000" dirty="0" err="1"/>
              <a:t>conda</a:t>
            </a:r>
            <a:r>
              <a:rPr lang="en-US" sz="2000" dirty="0"/>
              <a:t>/Python in your jobs/scripts</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activate </a:t>
            </a:r>
            <a:r>
              <a:rPr lang="en-US" sz="2000" dirty="0" err="1">
                <a:latin typeface="Courier New" panose="02070309020205020404" pitchFamily="49" charset="0"/>
                <a:cs typeface="Courier New" panose="02070309020205020404" pitchFamily="49" charset="0"/>
              </a:rPr>
              <a:t>EnvTF</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GPU, </a:t>
            </a:r>
            <a:r>
              <a:rPr lang="en-US" dirty="0" err="1"/>
              <a:t>BigMem</a:t>
            </a:r>
            <a:r>
              <a:rPr lang="en-US" dirty="0"/>
              <a:t>, Superdome, 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a:t>Batch 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a:t>Interactive 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nodes.</a:t>
            </a:r>
          </a:p>
          <a:p>
            <a:pPr marL="457200" indent="-457200">
              <a:buFont typeface="+mj-lt"/>
              <a:buAutoNum type="arabicParenR"/>
            </a:pPr>
            <a:r>
              <a:rPr lang="en-US" dirty="0"/>
              <a:t>To get GPU(s), you can use </a:t>
            </a:r>
            <a:r>
              <a:rPr lang="en-US" b="1" dirty="0" err="1"/>
              <a:t>JupyterHub</a:t>
            </a:r>
            <a:r>
              <a:rPr lang="en-US" dirty="0"/>
              <a:t> with your internet browser</a:t>
            </a:r>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SkyLake</a:t>
            </a:r>
            <a:r>
              <a:rPr lang="en-US" dirty="0"/>
              <a:t> nodes, 36 cores each, 4 GB RAM per core for 12 hours</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nodes=2:ppn=36:skylake,pmem=4gb,walltime=12:00:00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CascadeLake</a:t>
            </a:r>
            <a:r>
              <a:rPr lang="en-US" dirty="0"/>
              <a:t> nodes, 36 cores each, 4GB RAM per core for 30 min</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nodes=2:ppn=36</a:t>
            </a:r>
            <a:r>
              <a:rPr lang="en-US" dirty="0">
                <a:solidFill>
                  <a:srgbClr val="FF0000"/>
                </a:solidFill>
                <a:latin typeface="Courier New" panose="02070309020205020404" pitchFamily="49" charset="0"/>
                <a:cs typeface="Courier New" panose="02070309020205020404" pitchFamily="49" charset="0"/>
              </a:rPr>
              <a:t>:cascadelake</a:t>
            </a:r>
            <a:r>
              <a:rPr lang="en-US" dirty="0">
                <a:latin typeface="Courier New" panose="02070309020205020404" pitchFamily="49" charset="0"/>
                <a:cs typeface="Courier New" panose="02070309020205020404" pitchFamily="49" charset="0"/>
              </a:rPr>
              <a:t>,pmem=4gb,walltime=30:00</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Create a new text (ASCII) file</a:t>
            </a:r>
          </a:p>
          <a:p>
            <a:pPr eaLnBrk="1" hangingPunct="1"/>
            <a:r>
              <a:rPr lang="en-US" altLang="en-US" sz="2200" dirty="0"/>
              <a:t>Give it a good name!</a:t>
            </a:r>
            <a:br>
              <a:rPr lang="en-US" altLang="en-US" sz="2200" dirty="0"/>
            </a:br>
            <a:r>
              <a:rPr lang="en-US" altLang="en-US" sz="2200" dirty="0"/>
              <a:t>E.g. </a:t>
            </a:r>
            <a:r>
              <a:rPr lang="en-US" altLang="en-US" sz="2200" dirty="0" err="1">
                <a:latin typeface="Courier New" panose="02070309020205020404" pitchFamily="49" charset="0"/>
                <a:cs typeface="Courier New" panose="02070309020205020404" pitchFamily="49" charset="0"/>
              </a:rPr>
              <a:t>simulation.pbs</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a:t>The first line is the shebang!</a:t>
            </a:r>
            <a:br>
              <a:rPr lang="en-US" altLang="en-US" sz="2200" dirty="0"/>
            </a:br>
            <a:r>
              <a:rPr lang="en-US" altLang="en-US" sz="2200" dirty="0">
                <a:latin typeface="Courier New" panose="02070309020205020404" pitchFamily="49" charset="0"/>
                <a:cs typeface="Courier New" panose="02070309020205020404" pitchFamily="49" charset="0"/>
              </a:rPr>
              <a:t>#!/bin/bash</a:t>
            </a:r>
          </a:p>
          <a:p>
            <a:pPr eaLnBrk="1" hangingPunct="1"/>
            <a:r>
              <a:rPr lang="en-US" altLang="en-US" sz="2200" dirty="0"/>
              <a:t>Put all commands line by line, e.g.</a:t>
            </a:r>
            <a:br>
              <a:rPr lang="en-US" altLang="en-US" sz="2200" dirty="0"/>
            </a:br>
            <a:r>
              <a:rPr lang="en-US" altLang="en-US" sz="2200" dirty="0">
                <a:latin typeface="Courier New" panose="02070309020205020404" pitchFamily="49" charset="0"/>
                <a:cs typeface="Courier New" panose="02070309020205020404" pitchFamily="49" charset="0"/>
              </a:rPr>
              <a:t>echo “Hello World!”</a:t>
            </a:r>
          </a:p>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r>
                <a:rPr lang="en-US" sz="2000" dirty="0">
                  <a:latin typeface="Courier New" panose="02070309020205020404" pitchFamily="49" charset="0"/>
                  <a:cs typeface="Courier New" panose="02070309020205020404" pitchFamily="49" charset="0"/>
                </a:rPr>
                <a:t> –A </a:t>
              </a:r>
              <a:r>
                <a:rPr lang="en-US" sz="2000" dirty="0" err="1">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a:bodyPr>
          <a:lstStyle/>
          <a:p>
            <a:pPr eaLnBrk="1" hangingPunct="1"/>
            <a:r>
              <a:rPr lang="en-US" altLang="en-US" dirty="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87</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88</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94</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2576188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p>
          <a:p>
            <a:pPr marL="285750" indent="-285750">
              <a:buFontTx/>
              <a:buChar char="-"/>
            </a:pPr>
            <a:r>
              <a:rPr lang="en-US" sz="2100" dirty="0"/>
              <a:t>first do </a:t>
            </a:r>
            <a:r>
              <a:rPr lang="en-US" sz="2100" dirty="0">
                <a:latin typeface="Courier New" panose="02070309020205020404" pitchFamily="49" charset="0"/>
                <a:cs typeface="Courier New" panose="02070309020205020404" pitchFamily="49" charset="0"/>
              </a:rPr>
              <a:t>module load superdome</a:t>
            </a: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65565</TotalTime>
  <Words>14173</Words>
  <Application>Microsoft Office PowerPoint</Application>
  <PresentationFormat>Widescreen</PresentationFormat>
  <Paragraphs>2577</Paragraphs>
  <Slides>175</Slides>
  <Notes>70</Notes>
  <HiddenSlides>69</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175</vt:i4>
      </vt:variant>
    </vt:vector>
  </HeadingPairs>
  <TitlesOfParts>
    <vt:vector size="198"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1133</cp:revision>
  <dcterms:created xsi:type="dcterms:W3CDTF">2012-07-10T07:57:57Z</dcterms:created>
  <dcterms:modified xsi:type="dcterms:W3CDTF">2020-11-04T13:15:16Z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